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EDF3-A3A3-4ADA-89CB-BAAF438CD4CC}" type="datetimeFigureOut">
              <a:rPr lang="cs-CZ" smtClean="0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C7305-D359-4021-955B-5DB0734B9B2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7200" b="1" dirty="0" smtClean="0"/>
              <a:t>Automobilová doprava a její ekologický dopad na životní prostředí</a:t>
            </a:r>
            <a:endParaRPr lang="cs-CZ" sz="72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Vodíkové články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Palivo budoucnosti </a:t>
            </a:r>
          </a:p>
          <a:p>
            <a:r>
              <a:rPr lang="cs-CZ" dirty="0" smtClean="0"/>
              <a:t>Žádné škodlivé plyny jen vodní pára</a:t>
            </a:r>
          </a:p>
          <a:p>
            <a:r>
              <a:rPr lang="cs-CZ" dirty="0" smtClean="0"/>
              <a:t>Vodík = nevyčerpatelný jen v různých podobách (např. voda)         obtížné získávání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4716016" y="3501008"/>
            <a:ext cx="57606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074" name="Picture 2" descr="http://www.keepbanderabeautiful.org/hydrogen-cycl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89040"/>
            <a:ext cx="4196358" cy="28807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Elektromobily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Vcelku rozvinutá technologie avšak krátký dojezd (</a:t>
            </a:r>
            <a:r>
              <a:rPr lang="cs-CZ" dirty="0" err="1" smtClean="0"/>
              <a:t>obvzláště</a:t>
            </a:r>
            <a:r>
              <a:rPr lang="cs-CZ" dirty="0"/>
              <a:t> </a:t>
            </a:r>
            <a:r>
              <a:rPr lang="cs-CZ" dirty="0" smtClean="0"/>
              <a:t>v chladných podmínkách), pomalé dobíjení, málo dobíjecích stanic</a:t>
            </a:r>
            <a:endParaRPr lang="cs-CZ" dirty="0"/>
          </a:p>
        </p:txBody>
      </p:sp>
      <p:pic>
        <p:nvPicPr>
          <p:cNvPr id="2050" name="Picture 2" descr="http://www.bmw.com/_common/shared/newvehicles/i/i3/2013/showroom/at_a_glance/film-f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429000"/>
            <a:ext cx="8027760" cy="26548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Hybridní pohonné systémy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Kombinace dvou různých typů pohonu</a:t>
            </a:r>
          </a:p>
          <a:p>
            <a:r>
              <a:rPr lang="cs-CZ" dirty="0" smtClean="0"/>
              <a:t>Nejčastěji elektromotor + motor vznětový</a:t>
            </a:r>
          </a:p>
          <a:p>
            <a:r>
              <a:rPr lang="cs-CZ" dirty="0" smtClean="0"/>
              <a:t>Důvody             snižování spotřeby</a:t>
            </a:r>
          </a:p>
          <a:p>
            <a:pPr>
              <a:buNone/>
            </a:pPr>
            <a:r>
              <a:rPr lang="cs-CZ" dirty="0" smtClean="0"/>
              <a:t>                              zvyšování výkonu</a:t>
            </a:r>
            <a:endParaRPr lang="cs-CZ" dirty="0"/>
          </a:p>
        </p:txBody>
      </p:sp>
      <p:cxnSp>
        <p:nvCxnSpPr>
          <p:cNvPr id="5" name="Přímá spojovací čára 4"/>
          <p:cNvCxnSpPr/>
          <p:nvPr/>
        </p:nvCxnSpPr>
        <p:spPr>
          <a:xfrm>
            <a:off x="2411760" y="30689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ovací čára 7"/>
          <p:cNvCxnSpPr/>
          <p:nvPr/>
        </p:nvCxnSpPr>
        <p:spPr>
          <a:xfrm>
            <a:off x="2411760" y="3068960"/>
            <a:ext cx="72008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hybridshop.s3.amazonaws.com/wp-content/uploads/2013/10/toyota-pri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33056"/>
            <a:ext cx="4053216" cy="2704074"/>
          </a:xfrm>
          <a:prstGeom prst="rect">
            <a:avLst/>
          </a:prstGeom>
          <a:noFill/>
        </p:spPr>
      </p:pic>
      <p:pic>
        <p:nvPicPr>
          <p:cNvPr id="1028" name="Picture 4" descr="http://i.ytimg.com/vi/zfyLZbC-yJQ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861048"/>
            <a:ext cx="4918510" cy="27828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10994687_1558436504440552_1161989592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988840"/>
            <a:ext cx="9144000" cy="6858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sz="23900" dirty="0" smtClean="0"/>
              <a:t>KONEC</a:t>
            </a:r>
            <a:endParaRPr lang="cs-CZ" sz="23900" dirty="0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Hlavními negativními vlivy dopravy na ekologii jsou </a:t>
            </a:r>
            <a:r>
              <a:rPr lang="cs-CZ" b="1" dirty="0"/>
              <a:t>znečišťování </a:t>
            </a:r>
            <a:r>
              <a:rPr lang="cs-CZ" b="1" dirty="0" smtClean="0"/>
              <a:t>ovzduší =emise, </a:t>
            </a:r>
            <a:r>
              <a:rPr lang="cs-CZ" b="1" dirty="0"/>
              <a:t>hluk, vibrace</a:t>
            </a:r>
            <a:r>
              <a:rPr lang="cs-CZ" b="1" dirty="0" smtClean="0"/>
              <a:t>,  znečištění </a:t>
            </a:r>
            <a:r>
              <a:rPr lang="cs-CZ" b="1" dirty="0"/>
              <a:t>vody a půdy</a:t>
            </a:r>
            <a:r>
              <a:rPr lang="cs-CZ" dirty="0"/>
              <a:t>, ale též </a:t>
            </a:r>
            <a:r>
              <a:rPr lang="cs-CZ" b="1" dirty="0"/>
              <a:t>nehody</a:t>
            </a:r>
            <a:r>
              <a:rPr lang="cs-CZ" dirty="0"/>
              <a:t> a </a:t>
            </a:r>
            <a:r>
              <a:rPr lang="cs-CZ" b="1" dirty="0"/>
              <a:t>zabírání orné půdy pro výstavbu silnic a dálnic. </a:t>
            </a:r>
            <a:endParaRPr lang="cs-CZ" b="1" dirty="0" smtClean="0"/>
          </a:p>
          <a:p>
            <a:r>
              <a:rPr lang="cs-CZ" dirty="0" smtClean="0"/>
              <a:t>Také obrovská </a:t>
            </a:r>
            <a:r>
              <a:rPr lang="cs-CZ" dirty="0"/>
              <a:t>spotřeba energie, která je v automobilovém průmyslu získávána </a:t>
            </a:r>
            <a:r>
              <a:rPr lang="cs-CZ" b="1" dirty="0"/>
              <a:t>spalováním fosilních paliv</a:t>
            </a:r>
            <a:r>
              <a:rPr lang="cs-CZ" dirty="0"/>
              <a:t>, která jsou </a:t>
            </a:r>
            <a:r>
              <a:rPr lang="cs-CZ" dirty="0" smtClean="0"/>
              <a:t>řazena </a:t>
            </a:r>
            <a:r>
              <a:rPr lang="cs-CZ" dirty="0"/>
              <a:t>mezi neobnovitelné zdroje energie.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Silniční doprava dnes v celosvětovém měřítku produkuje </a:t>
            </a:r>
            <a:r>
              <a:rPr lang="cs-CZ" dirty="0" smtClean="0"/>
              <a:t>až 94 </a:t>
            </a:r>
            <a:r>
              <a:rPr lang="cs-CZ" dirty="0"/>
              <a:t>% škodlivých </a:t>
            </a:r>
            <a:r>
              <a:rPr lang="cs-CZ" dirty="0" smtClean="0"/>
              <a:t>emisí</a:t>
            </a:r>
            <a:endParaRPr lang="cs-CZ" dirty="0"/>
          </a:p>
        </p:txBody>
      </p:sp>
      <p:pic>
        <p:nvPicPr>
          <p:cNvPr id="10242" name="Picture 2" descr="http://im.novinky.cz/629/206295-top_foto1-2sa9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08920"/>
            <a:ext cx="5715000" cy="321945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179512" y="609329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i="1" dirty="0"/>
              <a:t>Podívejme se nyní na vliv jednotlivých emisních složek na životní prostředí a na </a:t>
            </a:r>
            <a:r>
              <a:rPr lang="cs-CZ" b="1" i="1" dirty="0" smtClean="0"/>
              <a:t>člověka:</a:t>
            </a:r>
            <a:endParaRPr lang="cs-CZ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cs-CZ" dirty="0" smtClean="0"/>
              <a:t>CO</a:t>
            </a:r>
            <a:r>
              <a:rPr lang="cs-CZ" sz="2000" dirty="0" smtClean="0"/>
              <a:t>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-</a:t>
            </a:r>
            <a:r>
              <a:rPr lang="cs-CZ" b="1" dirty="0" smtClean="0"/>
              <a:t>nemá vliv </a:t>
            </a:r>
            <a:r>
              <a:rPr lang="cs-CZ" dirty="0" smtClean="0"/>
              <a:t>na lidské </a:t>
            </a:r>
            <a:r>
              <a:rPr lang="cs-CZ" b="1" dirty="0" smtClean="0"/>
              <a:t>zdraví</a:t>
            </a:r>
            <a:r>
              <a:rPr lang="cs-CZ" dirty="0" smtClean="0"/>
              <a:t>, avšak způsobuje </a:t>
            </a: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globální oteplování</a:t>
            </a:r>
          </a:p>
          <a:p>
            <a:r>
              <a:rPr lang="cs-CZ" dirty="0" smtClean="0"/>
              <a:t>-nejškodlivější palivo: </a:t>
            </a:r>
            <a:r>
              <a:rPr lang="cs-CZ" b="1" dirty="0" smtClean="0"/>
              <a:t>nafta</a:t>
            </a:r>
          </a:p>
          <a:p>
            <a:r>
              <a:rPr lang="cs-CZ" dirty="0" smtClean="0"/>
              <a:t>Jeden člověk vyprodukuje </a:t>
            </a:r>
            <a:r>
              <a:rPr lang="cs-CZ" b="1" dirty="0" smtClean="0"/>
              <a:t>4 tuny CO</a:t>
            </a:r>
            <a:r>
              <a:rPr lang="cs-CZ" sz="2000" b="1" dirty="0" smtClean="0"/>
              <a:t>2 </a:t>
            </a:r>
            <a:r>
              <a:rPr lang="cs-CZ" b="1" dirty="0" smtClean="0"/>
              <a:t>ročně</a:t>
            </a:r>
          </a:p>
          <a:p>
            <a:r>
              <a:rPr lang="cs-CZ" sz="3600" b="1" dirty="0"/>
              <a:t>neexistuje </a:t>
            </a:r>
            <a:r>
              <a:rPr lang="cs-CZ" sz="3600" dirty="0"/>
              <a:t>žádná </a:t>
            </a:r>
            <a:r>
              <a:rPr lang="cs-CZ" sz="3600" b="1" dirty="0"/>
              <a:t>technologie</a:t>
            </a:r>
            <a:r>
              <a:rPr lang="cs-CZ" sz="3600" dirty="0"/>
              <a:t>, která by </a:t>
            </a:r>
            <a:r>
              <a:rPr lang="cs-CZ" sz="3600" b="1" dirty="0"/>
              <a:t>emise CO</a:t>
            </a:r>
            <a:r>
              <a:rPr lang="cs-CZ" sz="3600" b="1" baseline="-25000" dirty="0"/>
              <a:t>2</a:t>
            </a:r>
            <a:r>
              <a:rPr lang="cs-CZ" sz="3600" b="1" dirty="0"/>
              <a:t> </a:t>
            </a:r>
            <a:r>
              <a:rPr lang="cs-CZ" sz="3600" dirty="0"/>
              <a:t>v ovzduší </a:t>
            </a:r>
            <a:r>
              <a:rPr lang="cs-CZ" sz="3600" b="1" dirty="0"/>
              <a:t>snižovala</a:t>
            </a:r>
            <a:r>
              <a:rPr lang="cs-CZ" sz="4000" b="1" dirty="0" smtClean="0"/>
              <a:t>.</a:t>
            </a:r>
          </a:p>
          <a:p>
            <a:r>
              <a:rPr lang="cs-CZ" sz="4000" b="1" dirty="0" smtClean="0"/>
              <a:t>U člověka: bolesti hlavy, zpomalené reflexy</a:t>
            </a:r>
            <a:endParaRPr lang="cs-CZ" sz="4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auto-mania.cz/wp-content/uploads/2014/12/ford-galaxy-plameny-z-vyfuku-video.jpg"/>
          <p:cNvPicPr>
            <a:picLocks noChangeAspect="1" noChangeArrowheads="1"/>
          </p:cNvPicPr>
          <p:nvPr/>
        </p:nvPicPr>
        <p:blipFill>
          <a:blip r:embed="rId2" cstate="print">
            <a:lum bright="39000"/>
          </a:blip>
          <a:srcRect/>
          <a:stretch>
            <a:fillRect/>
          </a:stretch>
        </p:blipFill>
        <p:spPr bwMode="auto">
          <a:xfrm>
            <a:off x="-634840" y="1196752"/>
            <a:ext cx="9778840" cy="5017550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NO a oxid dusičitý NO</a:t>
            </a:r>
            <a:r>
              <a:rPr lang="cs-CZ" baseline="-25000" dirty="0" smtClean="0"/>
              <a:t>2,</a:t>
            </a:r>
            <a:r>
              <a:rPr lang="cs-CZ" dirty="0" smtClean="0"/>
              <a:t> oxid siřičitý SO</a:t>
            </a:r>
            <a:r>
              <a:rPr lang="cs-CZ" baseline="-25000" dirty="0" smtClean="0"/>
              <a:t>2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Přítomnost NO </a:t>
            </a:r>
            <a:r>
              <a:rPr lang="cs-CZ" dirty="0" smtClean="0"/>
              <a:t>a oxidu dusičitého </a:t>
            </a:r>
            <a:r>
              <a:rPr lang="cs-CZ" b="1" dirty="0" smtClean="0"/>
              <a:t>NO</a:t>
            </a:r>
            <a:r>
              <a:rPr lang="cs-CZ" b="1" baseline="-25000" dirty="0" smtClean="0"/>
              <a:t>2</a:t>
            </a:r>
            <a:r>
              <a:rPr lang="cs-CZ" baseline="-25000" dirty="0" smtClean="0"/>
              <a:t> </a:t>
            </a:r>
            <a:r>
              <a:rPr lang="cs-CZ" dirty="0"/>
              <a:t> v ovzduší způsobuje </a:t>
            </a:r>
            <a:r>
              <a:rPr lang="cs-CZ" b="1" dirty="0"/>
              <a:t>kyselé deště</a:t>
            </a:r>
            <a:r>
              <a:rPr lang="cs-CZ" dirty="0"/>
              <a:t>, které ničí rostlinné porosty. Přítomnost </a:t>
            </a:r>
            <a:r>
              <a:rPr lang="cs-CZ" b="1" dirty="0"/>
              <a:t>NO</a:t>
            </a:r>
            <a:r>
              <a:rPr lang="cs-CZ" b="1" baseline="-25000" dirty="0"/>
              <a:t>2</a:t>
            </a:r>
            <a:r>
              <a:rPr lang="cs-CZ" dirty="0"/>
              <a:t> má také za následek </a:t>
            </a:r>
            <a:r>
              <a:rPr lang="cs-CZ" b="1" dirty="0"/>
              <a:t>snižování odolnosti</a:t>
            </a:r>
            <a:r>
              <a:rPr lang="cs-CZ" dirty="0"/>
              <a:t> člověka </a:t>
            </a:r>
            <a:r>
              <a:rPr lang="cs-CZ" b="1" dirty="0"/>
              <a:t>vůči virovým onemocněním</a:t>
            </a:r>
            <a:r>
              <a:rPr lang="cs-CZ" dirty="0"/>
              <a:t> nebo také </a:t>
            </a:r>
            <a:r>
              <a:rPr lang="cs-CZ" b="1" dirty="0"/>
              <a:t>zápalu plic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b="1" i="1" dirty="0"/>
              <a:t>oxid siřičitý </a:t>
            </a:r>
            <a:r>
              <a:rPr lang="cs-CZ" b="1" i="1" dirty="0" smtClean="0"/>
              <a:t>SO</a:t>
            </a:r>
            <a:r>
              <a:rPr lang="cs-CZ" b="1" i="1" baseline="-25000" dirty="0" smtClean="0"/>
              <a:t>2 </a:t>
            </a:r>
            <a:r>
              <a:rPr lang="cs-CZ" dirty="0" smtClean="0"/>
              <a:t>- jeho </a:t>
            </a:r>
            <a:r>
              <a:rPr lang="cs-CZ" b="1" dirty="0"/>
              <a:t>emise</a:t>
            </a:r>
            <a:r>
              <a:rPr lang="cs-CZ" dirty="0"/>
              <a:t> jsou však </a:t>
            </a:r>
            <a:r>
              <a:rPr lang="cs-CZ" b="1" dirty="0"/>
              <a:t>nepatrné</a:t>
            </a:r>
            <a:r>
              <a:rPr lang="cs-CZ" dirty="0"/>
              <a:t> a to především </a:t>
            </a:r>
            <a:r>
              <a:rPr lang="cs-CZ" b="1" dirty="0"/>
              <a:t>kvůli</a:t>
            </a:r>
            <a:r>
              <a:rPr lang="cs-CZ" dirty="0"/>
              <a:t> přísným </a:t>
            </a:r>
            <a:r>
              <a:rPr lang="cs-CZ" b="1" dirty="0"/>
              <a:t>limitům obsahu </a:t>
            </a:r>
            <a:r>
              <a:rPr lang="cs-CZ" dirty="0"/>
              <a:t>síry v palivech.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ozon O</a:t>
            </a:r>
            <a:r>
              <a:rPr lang="cs-CZ" baseline="-25000" dirty="0" smtClean="0"/>
              <a:t>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Velké množství </a:t>
            </a:r>
            <a:r>
              <a:rPr lang="cs-CZ" dirty="0"/>
              <a:t>ozonu </a:t>
            </a:r>
            <a:r>
              <a:rPr lang="cs-CZ" dirty="0" smtClean="0"/>
              <a:t>nalezneme </a:t>
            </a:r>
            <a:r>
              <a:rPr lang="cs-CZ" b="1" dirty="0"/>
              <a:t>v přízemní vrstvě</a:t>
            </a:r>
            <a:r>
              <a:rPr lang="cs-CZ" dirty="0"/>
              <a:t>, kde </a:t>
            </a:r>
            <a:r>
              <a:rPr lang="cs-CZ" b="1" dirty="0"/>
              <a:t>vzniká</a:t>
            </a:r>
            <a:r>
              <a:rPr lang="cs-CZ" dirty="0"/>
              <a:t> během </a:t>
            </a:r>
            <a:r>
              <a:rPr lang="cs-CZ" b="1" dirty="0"/>
              <a:t>dopravních špiček </a:t>
            </a:r>
            <a:r>
              <a:rPr lang="cs-CZ" dirty="0"/>
              <a:t>ve </a:t>
            </a:r>
            <a:r>
              <a:rPr lang="cs-CZ" dirty="0" smtClean="0"/>
              <a:t>městech, </a:t>
            </a:r>
            <a:r>
              <a:rPr lang="cs-CZ" dirty="0"/>
              <a:t>kde má za následek </a:t>
            </a:r>
            <a:r>
              <a:rPr lang="cs-CZ" b="1" dirty="0"/>
              <a:t>ničení </a:t>
            </a:r>
            <a:r>
              <a:rPr lang="cs-CZ" b="1" dirty="0" smtClean="0"/>
              <a:t>vegetace</a:t>
            </a:r>
            <a:r>
              <a:rPr lang="cs-CZ" dirty="0" smtClean="0"/>
              <a:t>. </a:t>
            </a:r>
            <a:r>
              <a:rPr lang="cs-CZ" dirty="0"/>
              <a:t>Ozon také ovlivňuje naše zdraví, a to především tím, že </a:t>
            </a:r>
            <a:r>
              <a:rPr lang="cs-CZ" b="1" dirty="0"/>
              <a:t>vyvolává dráždivý kašel </a:t>
            </a:r>
            <a:r>
              <a:rPr lang="cs-CZ" dirty="0"/>
              <a:t>a </a:t>
            </a:r>
            <a:r>
              <a:rPr lang="cs-CZ" b="1" dirty="0"/>
              <a:t>dráždí oči</a:t>
            </a:r>
            <a:r>
              <a:rPr lang="cs-CZ" dirty="0"/>
              <a:t>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Mezi další emise řadíme </a:t>
            </a:r>
            <a:r>
              <a:rPr lang="cs-CZ" b="1" i="1" dirty="0"/>
              <a:t>uhlovodíkové zbytky HC</a:t>
            </a:r>
            <a:r>
              <a:rPr lang="cs-CZ" dirty="0"/>
              <a:t>, </a:t>
            </a:r>
            <a:r>
              <a:rPr lang="cs-CZ" dirty="0" smtClean="0"/>
              <a:t>(</a:t>
            </a:r>
            <a:r>
              <a:rPr lang="cs-CZ" dirty="0"/>
              <a:t>např. benzen</a:t>
            </a:r>
            <a:r>
              <a:rPr lang="cs-CZ" dirty="0" smtClean="0"/>
              <a:t>)- </a:t>
            </a:r>
            <a:r>
              <a:rPr lang="cs-CZ" dirty="0"/>
              <a:t>jsou karcinogenní. </a:t>
            </a:r>
            <a:r>
              <a:rPr lang="cs-CZ" b="1" i="1" dirty="0" smtClean="0"/>
              <a:t>olovo </a:t>
            </a:r>
            <a:r>
              <a:rPr lang="cs-CZ" b="1" i="1" dirty="0" err="1" smtClean="0"/>
              <a:t>Pb</a:t>
            </a:r>
            <a:r>
              <a:rPr lang="cs-CZ" dirty="0" smtClean="0"/>
              <a:t>- vysoce </a:t>
            </a:r>
            <a:r>
              <a:rPr lang="cs-CZ" dirty="0"/>
              <a:t>toxické, proto se začaly vyrábět bezolovnaté benziny. </a:t>
            </a:r>
            <a:r>
              <a:rPr lang="cs-CZ" b="1" i="1" dirty="0" smtClean="0"/>
              <a:t>Prach</a:t>
            </a:r>
            <a:r>
              <a:rPr lang="cs-CZ" dirty="0" smtClean="0"/>
              <a:t> je směsí </a:t>
            </a:r>
            <a:r>
              <a:rPr lang="cs-CZ" dirty="0"/>
              <a:t>organických a anorganických </a:t>
            </a:r>
            <a:r>
              <a:rPr lang="cs-CZ" dirty="0" smtClean="0"/>
              <a:t>látek, některé </a:t>
            </a:r>
            <a:r>
              <a:rPr lang="cs-CZ" dirty="0"/>
              <a:t>jeho složky mohou být potencionálně karcinogenní.</a:t>
            </a: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Alternativní pohony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Biopaliva</a:t>
            </a:r>
            <a:r>
              <a:rPr lang="cs-CZ" dirty="0" smtClean="0"/>
              <a:t> – velice rozšířené avšak pěstování plodin pro výrobu mají negativní vliv na životní prostředí – kácení amazonského pralesa           v </a:t>
            </a:r>
            <a:r>
              <a:rPr lang="cs-CZ" dirty="0"/>
              <a:t>B</a:t>
            </a:r>
            <a:r>
              <a:rPr lang="cs-CZ" dirty="0" smtClean="0"/>
              <a:t>razílii k získání prostranství pro rostliny ze kterých se získává </a:t>
            </a:r>
            <a:r>
              <a:rPr lang="cs-CZ" dirty="0" err="1" smtClean="0"/>
              <a:t>ethanol</a:t>
            </a:r>
            <a:endParaRPr lang="cs-CZ" dirty="0" smtClean="0"/>
          </a:p>
        </p:txBody>
      </p:sp>
      <p:pic>
        <p:nvPicPr>
          <p:cNvPr id="5122" name="Picture 2" descr="https://encrypted-tbn3.gstatic.com/images?q=tbn:ANd9GcRk9Smv-Gby6hBcOFrUcf6G3CF_-88Sqe1n2KTz4Bzxor3u7yp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221088"/>
            <a:ext cx="3180552" cy="21107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iat.cz/UserFiles/File/cng/mapa-cng-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6614" y="3429000"/>
            <a:ext cx="5437386" cy="3206664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CNG a LPG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CNG – zemní plyn </a:t>
            </a:r>
          </a:p>
          <a:p>
            <a:r>
              <a:rPr lang="cs-CZ" dirty="0" smtClean="0"/>
              <a:t>LPG – zkapalněný propan-butan</a:t>
            </a:r>
          </a:p>
          <a:p>
            <a:r>
              <a:rPr lang="cs-CZ" dirty="0" err="1" smtClean="0"/>
              <a:t>Levnějsí</a:t>
            </a:r>
            <a:r>
              <a:rPr lang="cs-CZ" dirty="0" smtClean="0"/>
              <a:t> než tradiční paliva, nižší emise</a:t>
            </a:r>
          </a:p>
          <a:p>
            <a:r>
              <a:rPr lang="cs-CZ" dirty="0" smtClean="0"/>
              <a:t>Málo tankovacích stanic</a:t>
            </a:r>
            <a:endParaRPr lang="cs-CZ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305</Words>
  <Application>Microsoft Office PowerPoint</Application>
  <PresentationFormat>Předvádění na obrazovce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Automobilová doprava a její ekologický dopad na životní prostředí</vt:lpstr>
      <vt:lpstr>Snímek 2</vt:lpstr>
      <vt:lpstr>Snímek 3</vt:lpstr>
      <vt:lpstr>CO2</vt:lpstr>
      <vt:lpstr>NO a oxid dusičitý NO2, oxid siřičitý SO2 </vt:lpstr>
      <vt:lpstr>ozon O3</vt:lpstr>
      <vt:lpstr>Snímek 7</vt:lpstr>
      <vt:lpstr>Alternativní pohony</vt:lpstr>
      <vt:lpstr>CNG a LPG</vt:lpstr>
      <vt:lpstr>Vodíkové články</vt:lpstr>
      <vt:lpstr>Elektromobily</vt:lpstr>
      <vt:lpstr>Hybridní pohonné systémy</vt:lpstr>
      <vt:lpstr>Snímek 13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Automobilová doprava a její ekologický dopad na životní prostředí</dc:title>
  <dc:creator>Petr</dc:creator>
  <cp:lastModifiedBy>Jarmila Ichová</cp:lastModifiedBy>
  <cp:revision>12</cp:revision>
  <dcterms:created xsi:type="dcterms:W3CDTF">2015-04-02T12:09:38Z</dcterms:created>
  <dcterms:modified xsi:type="dcterms:W3CDTF">2015-04-12T20:59:27Z</dcterms:modified>
</cp:coreProperties>
</file>